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B1DDFF"/>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3" name="Rectangle 22"/>
          <p:cNvSpPr/>
          <p:nvPr/>
        </p:nvSpPr>
        <p:spPr>
          <a:xfrm>
            <a:off x="0" y="0"/>
            <a:ext cx="12192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10" name="Rectangle 9"/>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bg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dirty="0"/>
              <a:t>7/11/2015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bg2"/>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dirty="0"/>
              <a:t>7/11/2015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dirty="0"/>
              <a:t>7/11/2015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dirty="0"/>
              <a:t>7/11/2015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bg2">
                <a:tint val="80000"/>
                <a:shade val="100000"/>
                <a:satMod val="300000"/>
              </a:schemeClr>
            </a:gs>
            <a:gs pos="100000">
              <a:srgbClr val="B1DDFF">
                <a:lumMod val="64000"/>
                <a:lumOff val="3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t>
            </a:r>
          </a:p>
        </p:txBody>
      </p:sp>
      <p:sp>
        <p:nvSpPr>
          <p:cNvPr id="23" name="Rectangle 22"/>
          <p:cNvSpPr/>
          <p:nvPr/>
        </p:nvSpPr>
        <p:spPr>
          <a:xfrm>
            <a:off x="1307870" y="1267730"/>
            <a:ext cx="9576262"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bg2"/>
            </a:solid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20000"/>
                  <a:lumOff val="8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bg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dirty="0"/>
              <a:t>7/11/2015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bg2"/>
                </a:solidFil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bg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dirty="0"/>
              <a:t>7/11/2015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dirty="0"/>
              <a:t>7/11/2015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dirty="0"/>
              <a:t>7/11/2015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dirty="0"/>
              <a:t>7/11/2015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00232F85-D33A-46AF-9088-5A7400C1018E}" type="datetimeFigureOut">
              <a:rPr lang="en-US" dirty="0"/>
              <a:t>7/11/2015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9020386" y="237744"/>
            <a:ext cx="2926080" cy="6382512"/>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rgbClr val="969696"/>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lvl1pPr>
              <a:defRPr>
                <a:effectLst>
                  <a:outerShdw blurRad="12700" dist="3810" dir="2700000" algn="tl" rotWithShape="0">
                    <a:prstClr val="black">
                      <a:alpha val="40000"/>
                    </a:prstClr>
                  </a:outerShdw>
                </a:effectLst>
              </a:defRPr>
            </a:lvl1pPr>
          </a:lstStyle>
          <a:p>
            <a:fld id="{3EB3A624-F501-46A9-B8CA-4949E24E27C8}" type="datetimeFigureOut">
              <a:rPr lang="en-US" dirty="0"/>
              <a:t>7/11/2015</a:t>
            </a:fld>
            <a:endParaRPr lang="en-US" dirty="0"/>
          </a:p>
        </p:txBody>
      </p:sp>
      <p:sp>
        <p:nvSpPr>
          <p:cNvPr id="12" name="Footer Placeholder 11"/>
          <p:cNvSpPr>
            <a:spLocks noGrp="1"/>
          </p:cNvSpPr>
          <p:nvPr>
            <p:ph type="ftr" sz="quarter" idx="11"/>
          </p:nvPr>
        </p:nvSpPr>
        <p:spPr/>
        <p:txBody>
          <a:bodyPr/>
          <a:lstStyle>
            <a:lvl1pPr algn="r">
              <a:defRPr lang="en-US" sz="1000" kern="1200" dirty="0">
                <a:solidFill>
                  <a:schemeClr val="tx1">
                    <a:lumMod val="75000"/>
                    <a:lumOff val="25000"/>
                  </a:schemeClr>
                </a:solidFill>
                <a:effectLst>
                  <a:outerShdw blurRad="12700" dist="3810" dir="2700000" algn="tl" rotWithShape="0">
                    <a:prstClr val="black">
                      <a:alpha val="40000"/>
                    </a:prstClr>
                  </a:outerShdw>
                </a:effectLst>
                <a:latin typeface="+mn-lt"/>
                <a:ea typeface="+mn-ea"/>
                <a:cs typeface="+mn-cs"/>
              </a:defRPr>
            </a:lvl1pPr>
          </a:lstStyle>
          <a:p>
            <a:endParaRPr lang="en-US" dirty="0"/>
          </a:p>
        </p:txBody>
      </p:sp>
      <p:sp>
        <p:nvSpPr>
          <p:cNvPr id="13" name="Slide Number Placeholder 12"/>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dirty="0"/>
              <a:t>7/11/2015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14667"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Divination</a:t>
            </a:r>
            <a:endParaRPr lang="en-US" dirty="0"/>
          </a:p>
        </p:txBody>
      </p:sp>
      <p:sp>
        <p:nvSpPr>
          <p:cNvPr id="3" name="Subtitle 2"/>
          <p:cNvSpPr>
            <a:spLocks noGrp="1"/>
          </p:cNvSpPr>
          <p:nvPr>
            <p:ph type="subTitle" idx="1"/>
          </p:nvPr>
        </p:nvSpPr>
        <p:spPr/>
        <p:txBody>
          <a:bodyPr/>
          <a:lstStyle/>
          <a:p>
            <a:r>
              <a:rPr lang="en-US" dirty="0" smtClean="0"/>
              <a:t>Ghosts of UNC </a:t>
            </a:r>
            <a:endParaRPr lang="en-US" dirty="0"/>
          </a:p>
        </p:txBody>
      </p:sp>
    </p:spTree>
    <p:extLst>
      <p:ext uri="{BB962C8B-B14F-4D97-AF65-F5344CB8AC3E}">
        <p14:creationId xmlns:p14="http://schemas.microsoft.com/office/powerpoint/2010/main" val="1551007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74817" y="2448501"/>
            <a:ext cx="5801591" cy="3906405"/>
          </a:xfrm>
          <a:prstGeom prst="rect">
            <a:avLst/>
          </a:prstGeom>
        </p:spPr>
      </p:pic>
      <p:sp>
        <p:nvSpPr>
          <p:cNvPr id="2" name="Title 1"/>
          <p:cNvSpPr>
            <a:spLocks noGrp="1"/>
          </p:cNvSpPr>
          <p:nvPr>
            <p:ph type="title"/>
          </p:nvPr>
        </p:nvSpPr>
        <p:spPr/>
        <p:txBody>
          <a:bodyPr/>
          <a:lstStyle/>
          <a:p>
            <a:r>
              <a:rPr lang="en-US" dirty="0" smtClean="0"/>
              <a:t>Divination:</a:t>
            </a:r>
            <a:endParaRPr lang="en-US" dirty="0"/>
          </a:p>
        </p:txBody>
      </p:sp>
      <p:sp>
        <p:nvSpPr>
          <p:cNvPr id="3" name="Content Placeholder 2"/>
          <p:cNvSpPr>
            <a:spLocks noGrp="1"/>
          </p:cNvSpPr>
          <p:nvPr>
            <p:ph idx="1"/>
          </p:nvPr>
        </p:nvSpPr>
        <p:spPr/>
        <p:txBody>
          <a:bodyPr/>
          <a:lstStyle/>
          <a:p>
            <a:r>
              <a:rPr lang="en-US" dirty="0" smtClean="0"/>
              <a:t>1:  </a:t>
            </a:r>
            <a:r>
              <a:rPr lang="en-US" dirty="0"/>
              <a:t>the art or practice that seeks to foresee or foretell future events or discover hidden knowledge usually by the interpretation of omens or by the aid of supernatural powers</a:t>
            </a:r>
          </a:p>
          <a:p>
            <a:r>
              <a:rPr lang="en-US" dirty="0" smtClean="0"/>
              <a:t>2:  </a:t>
            </a:r>
            <a:r>
              <a:rPr lang="en-US" dirty="0"/>
              <a:t>unusual insight :  intuitive perception</a:t>
            </a:r>
          </a:p>
        </p:txBody>
      </p:sp>
    </p:spTree>
    <p:extLst>
      <p:ext uri="{BB962C8B-B14F-4D97-AF65-F5344CB8AC3E}">
        <p14:creationId xmlns:p14="http://schemas.microsoft.com/office/powerpoint/2010/main" val="9177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Brief History:</a:t>
            </a:r>
            <a:br>
              <a:rPr lang="en-US" dirty="0" smtClean="0"/>
            </a:br>
            <a:endParaRPr lang="en-US" dirty="0"/>
          </a:p>
        </p:txBody>
      </p:sp>
      <p:sp>
        <p:nvSpPr>
          <p:cNvPr id="3" name="Content Placeholder 2"/>
          <p:cNvSpPr>
            <a:spLocks noGrp="1"/>
          </p:cNvSpPr>
          <p:nvPr>
            <p:ph idx="1"/>
          </p:nvPr>
        </p:nvSpPr>
        <p:spPr>
          <a:xfrm>
            <a:off x="488373" y="1319645"/>
            <a:ext cx="10636827" cy="4715395"/>
          </a:xfrm>
        </p:spPr>
        <p:txBody>
          <a:bodyPr/>
          <a:lstStyle/>
          <a:p>
            <a:pPr marL="0" indent="0">
              <a:buNone/>
            </a:pPr>
            <a:r>
              <a:rPr lang="en-US" dirty="0"/>
              <a:t>There are </a:t>
            </a:r>
            <a:r>
              <a:rPr lang="en-US" dirty="0" smtClean="0"/>
              <a:t>several systems </a:t>
            </a:r>
            <a:r>
              <a:rPr lang="en-US" dirty="0"/>
              <a:t>in particular that are rooted in history and are widely used throughout the world today: Astrology, Numerology, I Ching, Tarot and Runes</a:t>
            </a:r>
            <a:r>
              <a:rPr lang="en-US" dirty="0" smtClean="0"/>
              <a:t>.</a:t>
            </a:r>
          </a:p>
          <a:p>
            <a:pPr>
              <a:buFont typeface="Wingdings" panose="05000000000000000000" pitchFamily="2" charset="2"/>
              <a:buChar char="v"/>
            </a:pPr>
            <a:r>
              <a:rPr lang="en-US" dirty="0" smtClean="0"/>
              <a:t> I Ching has been around for 3,000 years ; it arose around the same time Taoist </a:t>
            </a:r>
            <a:r>
              <a:rPr lang="en-US" dirty="0"/>
              <a:t>and </a:t>
            </a:r>
            <a:r>
              <a:rPr lang="en-US" dirty="0" smtClean="0"/>
              <a:t>Confucian philosophy (mysticism).</a:t>
            </a:r>
          </a:p>
          <a:p>
            <a:pPr>
              <a:buFont typeface="Wingdings" panose="05000000000000000000" pitchFamily="2" charset="2"/>
              <a:buChar char="v"/>
            </a:pPr>
            <a:r>
              <a:rPr lang="en-US" dirty="0" smtClean="0"/>
              <a:t>Astrology and Numerology has been around since the human race noticed celestial bodies (this was popular in Greece, Rome, China, and Egypt).</a:t>
            </a:r>
          </a:p>
          <a:p>
            <a:pPr>
              <a:buFont typeface="Wingdings" panose="05000000000000000000" pitchFamily="2" charset="2"/>
              <a:buChar char="v"/>
            </a:pPr>
            <a:r>
              <a:rPr lang="en-US" dirty="0" smtClean="0"/>
              <a:t>In every part of the world Runes are found (oldest runes found to date back to 150 AD); more popular in Nordic, Germanic, and Celtic regions.</a:t>
            </a:r>
          </a:p>
          <a:p>
            <a:pPr>
              <a:buFont typeface="Wingdings" panose="05000000000000000000" pitchFamily="2" charset="2"/>
              <a:buChar char="v"/>
            </a:pPr>
            <a:r>
              <a:rPr lang="en-US" dirty="0" smtClean="0"/>
              <a:t>Tarot was practiced since the </a:t>
            </a:r>
            <a:r>
              <a:rPr lang="en-US" dirty="0"/>
              <a:t>9</a:t>
            </a:r>
            <a:r>
              <a:rPr lang="en-US" baseline="30000" dirty="0" smtClean="0"/>
              <a:t>th</a:t>
            </a:r>
            <a:r>
              <a:rPr lang="en-US" dirty="0" smtClean="0"/>
              <a:t> century (1045 AD) and became more popular when the printing press was invented.</a:t>
            </a:r>
          </a:p>
          <a:p>
            <a:pPr>
              <a:buFont typeface="Wingdings" panose="05000000000000000000" pitchFamily="2" charset="2"/>
              <a:buChar char="v"/>
            </a:pPr>
            <a:r>
              <a:rPr lang="en-US" dirty="0" smtClean="0"/>
              <a:t>Palm Reading: Has been cited in old text such as Hindu and Hebrew religious texts.</a:t>
            </a:r>
          </a:p>
          <a:p>
            <a:pPr marL="0" indent="0">
              <a:buNone/>
            </a:pPr>
            <a:endParaRPr lang="en-US" dirty="0" smtClean="0"/>
          </a:p>
          <a:p>
            <a:endParaRPr lang="en-US" dirty="0"/>
          </a:p>
          <a:p>
            <a:endParaRPr lang="en-US" dirty="0"/>
          </a:p>
        </p:txBody>
      </p:sp>
    </p:spTree>
    <p:extLst>
      <p:ext uri="{BB962C8B-B14F-4D97-AF65-F5344CB8AC3E}">
        <p14:creationId xmlns:p14="http://schemas.microsoft.com/office/powerpoint/2010/main" val="64472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 Ching:</a:t>
            </a:r>
            <a:br>
              <a:rPr lang="en-US" dirty="0" smtClean="0"/>
            </a:br>
            <a:endParaRPr lang="en-US" dirty="0"/>
          </a:p>
        </p:txBody>
      </p:sp>
      <p:sp>
        <p:nvSpPr>
          <p:cNvPr id="3" name="Content Placeholder 2"/>
          <p:cNvSpPr>
            <a:spLocks noGrp="1"/>
          </p:cNvSpPr>
          <p:nvPr>
            <p:ph idx="1"/>
          </p:nvPr>
        </p:nvSpPr>
        <p:spPr/>
        <p:txBody>
          <a:bodyPr/>
          <a:lstStyle/>
          <a:p>
            <a:r>
              <a:rPr lang="en-US" dirty="0" smtClean="0"/>
              <a:t> Is a book of “poems” and Archetypes that was written </a:t>
            </a:r>
            <a:r>
              <a:rPr lang="en-US" dirty="0"/>
              <a:t>by Emperor Fu </a:t>
            </a:r>
            <a:r>
              <a:rPr lang="en-US" dirty="0" smtClean="0"/>
              <a:t>His</a:t>
            </a:r>
          </a:p>
          <a:p>
            <a:r>
              <a:rPr lang="en-US" dirty="0" smtClean="0"/>
              <a:t>You interpret hexagrams that lead to clarification of questions you have.</a:t>
            </a:r>
          </a:p>
          <a:p>
            <a:r>
              <a:rPr lang="en-US" dirty="0" smtClean="0"/>
              <a:t>Interesting forum od divination because it focus on the YIN and Yang of the universe.</a:t>
            </a:r>
          </a:p>
          <a:p>
            <a:r>
              <a:rPr lang="en-US" dirty="0" smtClean="0"/>
              <a:t>Started to grow popular in the west in the 1960 when eastern philosophy was becoming more accepted.</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9633238" y="423862"/>
            <a:ext cx="2152650" cy="2124075"/>
          </a:xfrm>
          <a:prstGeom prst="rect">
            <a:avLst/>
          </a:prstGeom>
        </p:spPr>
      </p:pic>
      <p:pic>
        <p:nvPicPr>
          <p:cNvPr id="5" name="Picture 4"/>
          <p:cNvPicPr>
            <a:picLocks noChangeAspect="1"/>
          </p:cNvPicPr>
          <p:nvPr/>
        </p:nvPicPr>
        <p:blipFill>
          <a:blip r:embed="rId3"/>
          <a:stretch>
            <a:fillRect/>
          </a:stretch>
        </p:blipFill>
        <p:spPr>
          <a:xfrm>
            <a:off x="406112" y="3965881"/>
            <a:ext cx="2076883" cy="2463061"/>
          </a:xfrm>
          <a:prstGeom prst="rect">
            <a:avLst/>
          </a:prstGeom>
        </p:spPr>
      </p:pic>
      <p:pic>
        <p:nvPicPr>
          <p:cNvPr id="6" name="Picture 5"/>
          <p:cNvPicPr>
            <a:picLocks noChangeAspect="1"/>
          </p:cNvPicPr>
          <p:nvPr/>
        </p:nvPicPr>
        <p:blipFill>
          <a:blip r:embed="rId4"/>
          <a:stretch>
            <a:fillRect/>
          </a:stretch>
        </p:blipFill>
        <p:spPr>
          <a:xfrm>
            <a:off x="7947314" y="3801237"/>
            <a:ext cx="3093893" cy="2322729"/>
          </a:xfrm>
          <a:prstGeom prst="rect">
            <a:avLst/>
          </a:prstGeom>
        </p:spPr>
      </p:pic>
    </p:spTree>
    <p:extLst>
      <p:ext uri="{BB962C8B-B14F-4D97-AF65-F5344CB8AC3E}">
        <p14:creationId xmlns:p14="http://schemas.microsoft.com/office/powerpoint/2010/main" val="1466267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Runes:</a:t>
            </a:r>
            <a:br>
              <a:rPr lang="en-US" dirty="0" smtClean="0"/>
            </a:br>
            <a:endParaRPr lang="en-US" dirty="0"/>
          </a:p>
        </p:txBody>
      </p:sp>
      <p:sp>
        <p:nvSpPr>
          <p:cNvPr id="3" name="Content Placeholder 2"/>
          <p:cNvSpPr>
            <a:spLocks noGrp="1"/>
          </p:cNvSpPr>
          <p:nvPr>
            <p:ph idx="1"/>
          </p:nvPr>
        </p:nvSpPr>
        <p:spPr>
          <a:xfrm>
            <a:off x="561109" y="1267691"/>
            <a:ext cx="10564091" cy="4767349"/>
          </a:xfrm>
        </p:spPr>
        <p:txBody>
          <a:bodyPr/>
          <a:lstStyle/>
          <a:p>
            <a:r>
              <a:rPr lang="en-US" dirty="0" smtClean="0"/>
              <a:t>Made of stone, wood, or bones.</a:t>
            </a:r>
          </a:p>
          <a:p>
            <a:r>
              <a:rPr lang="en-US" dirty="0" smtClean="0"/>
              <a:t>Symbols represent archetypes that tell stories (much like the I Ching).</a:t>
            </a:r>
          </a:p>
          <a:p>
            <a:r>
              <a:rPr lang="en-US" dirty="0" smtClean="0"/>
              <a:t>Sometimes used for protection.</a:t>
            </a:r>
          </a:p>
          <a:p>
            <a:pPr marL="0" indent="0">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661555" y="2539365"/>
            <a:ext cx="3886200" cy="3495675"/>
          </a:xfrm>
          <a:prstGeom prst="rect">
            <a:avLst/>
          </a:prstGeom>
        </p:spPr>
      </p:pic>
      <p:pic>
        <p:nvPicPr>
          <p:cNvPr id="5" name="Picture 4"/>
          <p:cNvPicPr>
            <a:picLocks noChangeAspect="1"/>
          </p:cNvPicPr>
          <p:nvPr/>
        </p:nvPicPr>
        <p:blipFill>
          <a:blip r:embed="rId3"/>
          <a:stretch>
            <a:fillRect/>
          </a:stretch>
        </p:blipFill>
        <p:spPr>
          <a:xfrm>
            <a:off x="5808517" y="2064502"/>
            <a:ext cx="5953991" cy="4465493"/>
          </a:xfrm>
          <a:prstGeom prst="rect">
            <a:avLst/>
          </a:prstGeom>
        </p:spPr>
      </p:pic>
    </p:spTree>
    <p:extLst>
      <p:ext uri="{BB962C8B-B14F-4D97-AF65-F5344CB8AC3E}">
        <p14:creationId xmlns:p14="http://schemas.microsoft.com/office/powerpoint/2010/main" val="2294333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51417" y="2694129"/>
            <a:ext cx="5362577" cy="3575051"/>
          </a:xfrm>
          <a:prstGeom prst="rect">
            <a:avLst/>
          </a:prstGeom>
        </p:spPr>
      </p:pic>
      <p:sp>
        <p:nvSpPr>
          <p:cNvPr id="2" name="Title 1"/>
          <p:cNvSpPr>
            <a:spLocks noGrp="1"/>
          </p:cNvSpPr>
          <p:nvPr>
            <p:ph type="title"/>
          </p:nvPr>
        </p:nvSpPr>
        <p:spPr/>
        <p:txBody>
          <a:bodyPr>
            <a:normAutofit fontScale="90000"/>
          </a:bodyPr>
          <a:lstStyle/>
          <a:p>
            <a:r>
              <a:rPr lang="en-US" dirty="0" smtClean="0"/>
              <a:t>Tarot:</a:t>
            </a:r>
            <a:br>
              <a:rPr lang="en-US" dirty="0" smtClean="0"/>
            </a:br>
            <a:endParaRPr lang="en-US" dirty="0"/>
          </a:p>
        </p:txBody>
      </p:sp>
      <p:sp>
        <p:nvSpPr>
          <p:cNvPr id="3" name="Content Placeholder 2"/>
          <p:cNvSpPr>
            <a:spLocks noGrp="1"/>
          </p:cNvSpPr>
          <p:nvPr>
            <p:ph idx="1"/>
          </p:nvPr>
        </p:nvSpPr>
        <p:spPr>
          <a:xfrm>
            <a:off x="678005" y="1285188"/>
            <a:ext cx="10058400" cy="3931920"/>
          </a:xfrm>
        </p:spPr>
        <p:txBody>
          <a:bodyPr/>
          <a:lstStyle/>
          <a:p>
            <a:pPr>
              <a:buFont typeface="Wingdings" panose="05000000000000000000" pitchFamily="2" charset="2"/>
              <a:buChar char="v"/>
            </a:pPr>
            <a:r>
              <a:rPr lang="en-US" dirty="0" smtClean="0"/>
              <a:t> Around since the 9</a:t>
            </a:r>
            <a:r>
              <a:rPr lang="en-US" baseline="30000" dirty="0" smtClean="0"/>
              <a:t>th</a:t>
            </a:r>
            <a:r>
              <a:rPr lang="en-US" dirty="0" smtClean="0"/>
              <a:t> century.</a:t>
            </a:r>
          </a:p>
          <a:p>
            <a:pPr>
              <a:buFont typeface="Wingdings" panose="05000000000000000000" pitchFamily="2" charset="2"/>
              <a:buChar char="v"/>
            </a:pPr>
            <a:r>
              <a:rPr lang="en-US" dirty="0" smtClean="0"/>
              <a:t>Cards ( of every kind have always been used for divination).</a:t>
            </a:r>
          </a:p>
          <a:p>
            <a:pPr>
              <a:buFont typeface="Wingdings" panose="05000000000000000000" pitchFamily="2" charset="2"/>
              <a:buChar char="v"/>
            </a:pPr>
            <a:r>
              <a:rPr lang="en-US" dirty="0" smtClean="0"/>
              <a:t>Tarot popular with the upper class in France and Italy in the 1400’s</a:t>
            </a:r>
          </a:p>
          <a:p>
            <a:pPr>
              <a:buFont typeface="Wingdings" panose="05000000000000000000" pitchFamily="2" charset="2"/>
              <a:buChar char="v"/>
            </a:pPr>
            <a:r>
              <a:rPr lang="en-US" dirty="0" smtClean="0"/>
              <a:t>Like I Ching and Runes it uses Archetypes to give insight on the future.</a:t>
            </a:r>
          </a:p>
          <a:p>
            <a:pPr marL="0" indent="0">
              <a:buNone/>
            </a:pPr>
            <a:endParaRPr lang="en-US" dirty="0" smtClean="0"/>
          </a:p>
          <a:p>
            <a:pPr>
              <a:buFont typeface="Wingdings" panose="05000000000000000000" pitchFamily="2" charset="2"/>
              <a:buChar char="v"/>
            </a:pPr>
            <a:endParaRPr lang="en-US" dirty="0"/>
          </a:p>
        </p:txBody>
      </p:sp>
      <p:pic>
        <p:nvPicPr>
          <p:cNvPr id="4" name="Picture 3"/>
          <p:cNvPicPr>
            <a:picLocks noChangeAspect="1"/>
          </p:cNvPicPr>
          <p:nvPr/>
        </p:nvPicPr>
        <p:blipFill>
          <a:blip r:embed="rId3"/>
          <a:stretch>
            <a:fillRect/>
          </a:stretch>
        </p:blipFill>
        <p:spPr>
          <a:xfrm>
            <a:off x="678006" y="3840739"/>
            <a:ext cx="2190750" cy="2085975"/>
          </a:xfrm>
          <a:prstGeom prst="rect">
            <a:avLst/>
          </a:prstGeom>
        </p:spPr>
      </p:pic>
    </p:spTree>
    <p:extLst>
      <p:ext uri="{BB962C8B-B14F-4D97-AF65-F5344CB8AC3E}">
        <p14:creationId xmlns:p14="http://schemas.microsoft.com/office/powerpoint/2010/main" val="220405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4977245"/>
            <a:ext cx="1880755" cy="1880755"/>
          </a:xfrm>
          <a:prstGeom prst="rect">
            <a:avLst/>
          </a:prstGeom>
        </p:spPr>
      </p:pic>
      <p:sp>
        <p:nvSpPr>
          <p:cNvPr id="2" name="Title 1"/>
          <p:cNvSpPr>
            <a:spLocks noGrp="1"/>
          </p:cNvSpPr>
          <p:nvPr>
            <p:ph type="title"/>
          </p:nvPr>
        </p:nvSpPr>
        <p:spPr/>
        <p:txBody>
          <a:bodyPr/>
          <a:lstStyle/>
          <a:p>
            <a:r>
              <a:rPr lang="en-US" dirty="0" smtClean="0"/>
              <a:t>Astrology and Numerology:</a:t>
            </a:r>
            <a:endParaRPr lang="en-US" dirty="0"/>
          </a:p>
        </p:txBody>
      </p:sp>
      <p:sp>
        <p:nvSpPr>
          <p:cNvPr id="3" name="Content Placeholder 2"/>
          <p:cNvSpPr>
            <a:spLocks noGrp="1"/>
          </p:cNvSpPr>
          <p:nvPr>
            <p:ph idx="1"/>
          </p:nvPr>
        </p:nvSpPr>
        <p:spPr/>
        <p:txBody>
          <a:bodyPr>
            <a:normAutofit/>
          </a:bodyPr>
          <a:lstStyle/>
          <a:p>
            <a:pPr algn="just"/>
            <a:r>
              <a:rPr lang="en-US" dirty="0" smtClean="0"/>
              <a:t>Personality traits that have an impact on the way we are seen by other people.</a:t>
            </a:r>
          </a:p>
          <a:p>
            <a:pPr algn="just"/>
            <a:r>
              <a:rPr lang="en-US" dirty="0" smtClean="0"/>
              <a:t>“stars” we come from the stars. As I am sure many of you have heard Neil Degrasse Tyson and Carl Sagan say we are made of “star stuff”</a:t>
            </a:r>
          </a:p>
          <a:p>
            <a:pPr algn="just"/>
            <a:r>
              <a:rPr lang="en-US" dirty="0" smtClean="0"/>
              <a:t>Based on movement of the stars and other celestial bodies in our solar system.</a:t>
            </a:r>
            <a:endParaRPr lang="en-US" dirty="0"/>
          </a:p>
          <a:p>
            <a:pPr algn="just"/>
            <a:r>
              <a:rPr lang="en-US" dirty="0"/>
              <a:t>Numerology is based on the idea that everything in the universe is both made up of and affected by numbers. Numerology uses both the letters in your name (which are first translated into numbers) and the numbers in your birthdate to give indications of your true nature, your desires and your destiny. In numerology, the numbers both in your name and in your birthdate are added together to arrive at a single digit that is then analyzed to reveal a meaning. By using your full name, the separate parts of your name and your birthdate in various combinations much can be revealed about who you are and who you are meant to become.</a:t>
            </a:r>
          </a:p>
        </p:txBody>
      </p:sp>
      <p:pic>
        <p:nvPicPr>
          <p:cNvPr id="4" name="Picture 3"/>
          <p:cNvPicPr>
            <a:picLocks noChangeAspect="1"/>
          </p:cNvPicPr>
          <p:nvPr/>
        </p:nvPicPr>
        <p:blipFill>
          <a:blip r:embed="rId3"/>
          <a:stretch>
            <a:fillRect/>
          </a:stretch>
        </p:blipFill>
        <p:spPr>
          <a:xfrm>
            <a:off x="9455726" y="375894"/>
            <a:ext cx="2736273" cy="1824182"/>
          </a:xfrm>
          <a:prstGeom prst="rect">
            <a:avLst/>
          </a:prstGeom>
        </p:spPr>
      </p:pic>
    </p:spTree>
    <p:extLst>
      <p:ext uri="{BB962C8B-B14F-4D97-AF65-F5344CB8AC3E}">
        <p14:creationId xmlns:p14="http://schemas.microsoft.com/office/powerpoint/2010/main" val="3773625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 Reading: </a:t>
            </a:r>
            <a:endParaRPr lang="en-US" dirty="0"/>
          </a:p>
        </p:txBody>
      </p:sp>
      <p:sp>
        <p:nvSpPr>
          <p:cNvPr id="5" name="Content Placeholder 4"/>
          <p:cNvSpPr>
            <a:spLocks noGrp="1"/>
          </p:cNvSpPr>
          <p:nvPr>
            <p:ph idx="1"/>
          </p:nvPr>
        </p:nvSpPr>
        <p:spPr/>
        <p:txBody>
          <a:bodyPr/>
          <a:lstStyle/>
          <a:p>
            <a:r>
              <a:rPr lang="en-US" dirty="0" smtClean="0"/>
              <a:t>Reading the lines, bumps, shape, and callouses on hands.</a:t>
            </a:r>
          </a:p>
          <a:p>
            <a:r>
              <a:rPr lang="en-US" dirty="0" smtClean="0"/>
              <a:t>Can determine traits of the person.</a:t>
            </a:r>
          </a:p>
          <a:p>
            <a:r>
              <a:rPr lang="en-US" dirty="0" smtClean="0"/>
              <a:t>Can be used to inform the person of there potential future</a:t>
            </a:r>
          </a:p>
          <a:p>
            <a:r>
              <a:rPr lang="en-US" dirty="0" smtClean="0"/>
              <a:t>Use dominate hand.</a:t>
            </a:r>
          </a:p>
          <a:p>
            <a:r>
              <a:rPr lang="en-US" dirty="0" smtClean="0"/>
              <a:t>Finger Prints.</a:t>
            </a:r>
          </a:p>
          <a:p>
            <a:endParaRPr lang="en-US" dirty="0"/>
          </a:p>
        </p:txBody>
      </p:sp>
      <p:pic>
        <p:nvPicPr>
          <p:cNvPr id="6" name="Picture 5"/>
          <p:cNvPicPr>
            <a:picLocks noChangeAspect="1"/>
          </p:cNvPicPr>
          <p:nvPr/>
        </p:nvPicPr>
        <p:blipFill>
          <a:blip r:embed="rId2"/>
          <a:stretch>
            <a:fillRect/>
          </a:stretch>
        </p:blipFill>
        <p:spPr>
          <a:xfrm>
            <a:off x="8052955" y="2458859"/>
            <a:ext cx="3648941" cy="3746246"/>
          </a:xfrm>
          <a:prstGeom prst="rect">
            <a:avLst/>
          </a:prstGeom>
        </p:spPr>
      </p:pic>
      <p:pic>
        <p:nvPicPr>
          <p:cNvPr id="7" name="Picture 6"/>
          <p:cNvPicPr>
            <a:picLocks noChangeAspect="1"/>
          </p:cNvPicPr>
          <p:nvPr/>
        </p:nvPicPr>
        <p:blipFill>
          <a:blip r:embed="rId3"/>
          <a:stretch>
            <a:fillRect/>
          </a:stretch>
        </p:blipFill>
        <p:spPr>
          <a:xfrm>
            <a:off x="2992582" y="3728605"/>
            <a:ext cx="4191000" cy="2476500"/>
          </a:xfrm>
          <a:prstGeom prst="rect">
            <a:avLst/>
          </a:prstGeom>
        </p:spPr>
      </p:pic>
    </p:spTree>
    <p:extLst>
      <p:ext uri="{BB962C8B-B14F-4D97-AF65-F5344CB8AC3E}">
        <p14:creationId xmlns:p14="http://schemas.microsoft.com/office/powerpoint/2010/main" val="377377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lstStyle/>
          <a:p>
            <a:r>
              <a:rPr lang="en-US" dirty="0" smtClean="0"/>
              <a:t>How does everyone feel about Divination?</a:t>
            </a:r>
          </a:p>
          <a:p>
            <a:r>
              <a:rPr lang="en-US" smtClean="0"/>
              <a:t>Would </a:t>
            </a:r>
            <a:r>
              <a:rPr lang="en-US" dirty="0" smtClean="0"/>
              <a:t>you want to learn ?</a:t>
            </a:r>
          </a:p>
          <a:p>
            <a:r>
              <a:rPr lang="en-US" dirty="0" smtClean="0"/>
              <a:t>Would you want a reading?</a:t>
            </a:r>
          </a:p>
          <a:p>
            <a:r>
              <a:rPr lang="en-US" dirty="0" smtClean="0"/>
              <a:t>Would you be interested in getting an individual to speak o this?</a:t>
            </a:r>
          </a:p>
          <a:p>
            <a:endParaRPr lang="en-US" dirty="0" smtClean="0"/>
          </a:p>
          <a:p>
            <a:endParaRPr lang="en-US" dirty="0"/>
          </a:p>
        </p:txBody>
      </p:sp>
    </p:spTree>
    <p:extLst>
      <p:ext uri="{BB962C8B-B14F-4D97-AF65-F5344CB8AC3E}">
        <p14:creationId xmlns:p14="http://schemas.microsoft.com/office/powerpoint/2010/main" val="751494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373545"/>
      </a:dk2>
      <a:lt2>
        <a:srgbClr val="BCD0E0"/>
      </a:lt2>
      <a:accent1>
        <a:srgbClr val="3494BA"/>
      </a:accent1>
      <a:accent2>
        <a:srgbClr val="58B6C0"/>
      </a:accent2>
      <a:accent3>
        <a:srgbClr val="75BDA7"/>
      </a:accent3>
      <a:accent4>
        <a:srgbClr val="7A8C8E"/>
      </a:accent4>
      <a:accent5>
        <a:srgbClr val="84ACB6"/>
      </a:accent5>
      <a:accent6>
        <a:srgbClr val="6793CD"/>
      </a:accent6>
      <a:hlink>
        <a:srgbClr val="6B9F25"/>
      </a:hlink>
      <a:folHlink>
        <a:srgbClr val="9F6715"/>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docProps/app.xml><?xml version="1.0" encoding="utf-8"?>
<Properties xmlns="http://schemas.openxmlformats.org/officeDocument/2006/extended-properties" xmlns:vt="http://schemas.openxmlformats.org/officeDocument/2006/docPropsVTypes">
  <Template>Savon</Template>
  <TotalTime>116</TotalTime>
  <Words>608</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Wingdings</vt:lpstr>
      <vt:lpstr>Savon</vt:lpstr>
      <vt:lpstr>Divination</vt:lpstr>
      <vt:lpstr>Divination:</vt:lpstr>
      <vt:lpstr>A Brief History: </vt:lpstr>
      <vt:lpstr>I Ching: </vt:lpstr>
      <vt:lpstr>Runes: </vt:lpstr>
      <vt:lpstr>Tarot: </vt:lpstr>
      <vt:lpstr>Astrology and Numerology:</vt:lpstr>
      <vt:lpstr>Palm Reading: </vt:lpstr>
      <vt:lpstr>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Divination</dc:title>
  <dc:creator>Emily Thatcher</dc:creator>
  <cp:lastModifiedBy>Emily Thatcher</cp:lastModifiedBy>
  <cp:revision>13</cp:revision>
  <dcterms:created xsi:type="dcterms:W3CDTF">2014-11-19T22:21:27Z</dcterms:created>
  <dcterms:modified xsi:type="dcterms:W3CDTF">2015-07-11T09:57:51Z</dcterms:modified>
</cp:coreProperties>
</file>